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4" r:id="rId2"/>
    <p:sldMasterId id="2147483687" r:id="rId3"/>
    <p:sldMasterId id="2147483700" r:id="rId4"/>
    <p:sldMasterId id="2147483713" r:id="rId5"/>
  </p:sldMasterIdLst>
  <p:notesMasterIdLst>
    <p:notesMasterId r:id="rId21"/>
  </p:notesMasterIdLst>
  <p:handoutMasterIdLst>
    <p:handoutMasterId r:id="rId22"/>
  </p:handoutMasterIdLst>
  <p:sldIdLst>
    <p:sldId id="976" r:id="rId6"/>
    <p:sldId id="982" r:id="rId7"/>
    <p:sldId id="988" r:id="rId8"/>
    <p:sldId id="986" r:id="rId9"/>
    <p:sldId id="1000" r:id="rId10"/>
    <p:sldId id="1003" r:id="rId11"/>
    <p:sldId id="1001" r:id="rId12"/>
    <p:sldId id="1002" r:id="rId13"/>
    <p:sldId id="999" r:id="rId14"/>
    <p:sldId id="256" r:id="rId15"/>
    <p:sldId id="1004" r:id="rId16"/>
    <p:sldId id="259" r:id="rId17"/>
    <p:sldId id="260" r:id="rId18"/>
    <p:sldId id="261" r:id="rId19"/>
    <p:sldId id="100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25" autoAdjust="0"/>
    <p:restoredTop sz="93644" autoAdjust="0"/>
  </p:normalViewPr>
  <p:slideViewPr>
    <p:cSldViewPr snapToGrid="0" showGuides="1">
      <p:cViewPr varScale="1">
        <p:scale>
          <a:sx n="91" d="100"/>
          <a:sy n="91" d="100"/>
        </p:scale>
        <p:origin x="90" y="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23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4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ru-RU" smtClean="0"/>
              <a:pPr/>
              <a:t>03.01.2023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ru-RU" smtClean="0"/>
              <a:pPr/>
              <a:t>03.01.2023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/>
              <a:pPr/>
              <a:t>03.01.2023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369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/>
              <a:pPr/>
              <a:t>03.01.2023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737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/>
              <a:pPr/>
              <a:t>03.01.2023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451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863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/>
              <a:pPr/>
              <a:t>03.01.2023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70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/>
              <a:pPr/>
              <a:t>03.01.2023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380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/>
              <a:pPr/>
              <a:t>03.01.2023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63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/>
              <a:pPr/>
              <a:t>03.01.2023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706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/>
              <a:pPr/>
              <a:t>03.01.2023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69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/>
              <a:pPr/>
              <a:t>03.01.2023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81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/>
              <a:pPr/>
              <a:t>03.01.2023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992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/>
              <a:pPr/>
              <a:t>03.01.2023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837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/>
              <a:pPr/>
              <a:t>03.01.2023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567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/>
              <a:pPr/>
              <a:t>03.01.2023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239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/>
              <a:pPr/>
              <a:t>03.01.2023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456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/>
              <a:pPr/>
              <a:t>03.01.2023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333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208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/>
              <a:pPr/>
              <a:t>03.01.2023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73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/>
              <a:pPr/>
              <a:t>03.01.2023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08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/>
              <a:pPr/>
              <a:t>03.01.2023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8729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/>
              <a:pPr/>
              <a:t>03.01.2023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826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/>
              <a:pPr/>
              <a:t>03.01.2023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71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/>
              <a:pPr/>
              <a:t>03.01.2023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928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/>
              <a:pPr/>
              <a:t>03.01.2023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54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/>
              <a:pPr/>
              <a:t>03.01.2023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137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/>
              <a:pPr/>
              <a:t>03.01.2023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824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/>
              <a:pPr/>
              <a:t>03.01.2023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149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/>
              <a:pPr/>
              <a:t>03.01.2023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2620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/>
              <a:pPr/>
              <a:t>03.01.2023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514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622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3370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5274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240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/>
              <a:pPr/>
              <a:t>03.01.2023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556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1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1" y="1825625"/>
            <a:ext cx="3867151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2553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03.01.2023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0072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03.01.2023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0463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03.01.2023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8327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3388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0549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4651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7626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776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/>
              <a:pPr/>
              <a:t>03.01.2023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83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/>
              <a:pPr/>
              <a:t>03.01.2023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14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/>
              <a:pPr/>
              <a:t>03.01.2023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634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/>
              <a:pPr/>
              <a:t>03.01.2023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972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/>
              <a:pPr/>
              <a:t>03.01.2023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006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02B9795-92DC-40DC-A1CA-9A4B349D7824}" type="datetimeFigureOut">
              <a:rPr lang="ru-RU" smtClean="0"/>
              <a:pPr/>
              <a:t>03.01.2023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9864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02B9795-92DC-40DC-A1CA-9A4B349D7824}" type="datetimeFigureOut">
              <a:rPr lang="ru-RU" smtClean="0"/>
              <a:pPr/>
              <a:t>03.01.2023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1357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02B9795-92DC-40DC-A1CA-9A4B349D7824}" type="datetimeFigureOut">
              <a:rPr lang="ru-RU" smtClean="0"/>
              <a:pPr/>
              <a:t>03.01.2023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1632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03.01.2023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862599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6B93FE90-079F-4367-B42E-846F1583A2DD}"/>
              </a:ext>
            </a:extLst>
          </p:cNvPr>
          <p:cNvSpPr txBox="1">
            <a:spLocks/>
          </p:cNvSpPr>
          <p:nvPr/>
        </p:nvSpPr>
        <p:spPr>
          <a:xfrm>
            <a:off x="200967" y="1532703"/>
            <a:ext cx="11639405" cy="31302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ru-RU" sz="3600" b="1" i="1" dirty="0">
              <a:solidFill>
                <a:srgbClr val="4775E7">
                  <a:lumMod val="50000"/>
                </a:srgbClr>
              </a:solidFill>
            </a:endParaRPr>
          </a:p>
          <a:p>
            <a:pPr algn="ctr"/>
            <a:endParaRPr lang="ru-RU" sz="3600" b="1" i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2400" b="1" i="1" u="sng" dirty="0">
                <a:solidFill>
                  <a:schemeClr val="tx1"/>
                </a:solidFill>
              </a:rPr>
              <a:t>Сеть 2.1</a:t>
            </a:r>
          </a:p>
          <a:p>
            <a:pPr algn="ctr"/>
            <a:endParaRPr lang="ru-RU" sz="3600" b="1" i="1" u="sng" dirty="0">
              <a:solidFill>
                <a:schemeClr val="tx1"/>
              </a:solidFill>
            </a:endParaRPr>
          </a:p>
          <a:p>
            <a:pPr algn="ctr"/>
            <a:r>
              <a:rPr lang="ru-RU" sz="3600" dirty="0">
                <a:solidFill>
                  <a:schemeClr val="tx1"/>
                </a:solidFill>
              </a:rPr>
              <a:t>Модернизация воспитательной системы школы </a:t>
            </a:r>
          </a:p>
          <a:p>
            <a:pPr algn="ctr"/>
            <a:r>
              <a:rPr lang="ru-RU" sz="3600" dirty="0">
                <a:solidFill>
                  <a:schemeClr val="tx1"/>
                </a:solidFill>
              </a:rPr>
              <a:t>на основе модели «Центр управления полетами» </a:t>
            </a:r>
          </a:p>
          <a:p>
            <a:pPr algn="ctr"/>
            <a:r>
              <a:rPr lang="ru-RU" sz="3600" dirty="0">
                <a:solidFill>
                  <a:schemeClr val="tx1"/>
                </a:solidFill>
              </a:rPr>
              <a:t>для удовлетворения  потребностей обучающихся в соответствии с социально-экономическим развитием страны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333122F-F98B-4102-952A-6AEAC566AA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1567" y="153275"/>
            <a:ext cx="987551" cy="6142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25F2DD-F45E-A722-A7DD-C24CBC9C5468}"/>
              </a:ext>
            </a:extLst>
          </p:cNvPr>
          <p:cNvSpPr txBox="1"/>
          <p:nvPr/>
        </p:nvSpPr>
        <p:spPr>
          <a:xfrm>
            <a:off x="2227048" y="5572493"/>
            <a:ext cx="80629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solidFill>
                  <a:srgbClr val="FFC000"/>
                </a:solidFill>
              </a:rPr>
              <a:t>«Центр управления полетами»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880B4C-9EC9-71DE-01EA-9EF34E1D543A}"/>
              </a:ext>
            </a:extLst>
          </p:cNvPr>
          <p:cNvSpPr txBox="1"/>
          <p:nvPr/>
        </p:nvSpPr>
        <p:spPr>
          <a:xfrm>
            <a:off x="676655" y="168230"/>
            <a:ext cx="1083868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4775E7">
                    <a:lumMod val="50000"/>
                  </a:srgbClr>
                </a:solidFill>
              </a:rPr>
              <a:t> </a:t>
            </a:r>
            <a:r>
              <a:rPr lang="ru-RU" sz="1800" b="1" i="1" dirty="0">
                <a:solidFill>
                  <a:srgbClr val="4775E7">
                    <a:lumMod val="50000"/>
                  </a:srgbClr>
                </a:solidFill>
              </a:rPr>
              <a:t>Сетевые проекты школ </a:t>
            </a:r>
            <a:r>
              <a:rPr lang="ru-RU" sz="1800" b="1" i="1" dirty="0" err="1">
                <a:solidFill>
                  <a:srgbClr val="4775E7">
                    <a:lumMod val="50000"/>
                  </a:srgbClr>
                </a:solidFill>
              </a:rPr>
              <a:t>г.о</a:t>
            </a:r>
            <a:r>
              <a:rPr lang="ru-RU" sz="1800" b="1" i="1" dirty="0">
                <a:solidFill>
                  <a:srgbClr val="4775E7">
                    <a:lumMod val="50000"/>
                  </a:srgbClr>
                </a:solidFill>
              </a:rPr>
              <a:t>. Тольятти как средство повышения эффективности </a:t>
            </a:r>
          </a:p>
          <a:p>
            <a:pPr algn="ctr"/>
            <a:r>
              <a:rPr lang="ru-RU" sz="1800" b="1" i="1" dirty="0">
                <a:solidFill>
                  <a:srgbClr val="4775E7">
                    <a:lumMod val="50000"/>
                  </a:srgbClr>
                </a:solidFill>
              </a:rPr>
              <a:t>процессов развития образовательных организаций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C8A675C-D967-CECE-EAB7-3856F0DC69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130" y="232238"/>
            <a:ext cx="78105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24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8" name="Заголовок 1"/>
          <p:cNvSpPr>
            <a:spLocks noGrp="1"/>
          </p:cNvSpPr>
          <p:nvPr>
            <p:ph type="ctrTitle"/>
          </p:nvPr>
        </p:nvSpPr>
        <p:spPr>
          <a:xfrm>
            <a:off x="3054699" y="791203"/>
            <a:ext cx="9043516" cy="1876607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Сетевой фестиваль </a:t>
            </a:r>
            <a:br>
              <a:rPr lang="ru-RU" sz="36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</a:br>
            <a:r>
              <a:rPr lang="ru-RU" sz="36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«Полет к новым орбитам»</a:t>
            </a:r>
            <a:r>
              <a:rPr lang="ru-RU" sz="6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/>
            </a:r>
            <a:br>
              <a:rPr lang="ru-RU" sz="6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</a:br>
            <a:r>
              <a:rPr lang="ru-RU" sz="60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итоги полета 1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F345861-8C67-9542-1919-BCF3A5FEEE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748" y="2410081"/>
            <a:ext cx="3605675" cy="28250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41117A-20A7-8C1A-713F-F85BFDF74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657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b="1" dirty="0">
                <a:solidFill>
                  <a:srgbClr val="C00000"/>
                </a:solidFill>
              </a:rPr>
              <a:t>БЛАГОДАРНОСТЬ ШКОЛАМ</a:t>
            </a: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директорам, командам, сотрудникам 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за качественную работу в проекте!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23320519-593C-9FC3-A114-61B2AB3C77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4170500"/>
              </p:ext>
            </p:extLst>
          </p:nvPr>
        </p:nvGraphicFramePr>
        <p:xfrm>
          <a:off x="1011157" y="2788920"/>
          <a:ext cx="4314469" cy="32702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14469">
                  <a:extLst>
                    <a:ext uri="{9D8B030D-6E8A-4147-A177-3AD203B41FA5}">
                      <a16:colId xmlns:a16="http://schemas.microsoft.com/office/drawing/2014/main" val="2321216901"/>
                    </a:ext>
                  </a:extLst>
                </a:gridCol>
              </a:tblGrid>
              <a:tr h="545039"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</a:rPr>
                        <a:t>МБУ «Школа № 1»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87146882"/>
                  </a:ext>
                </a:extLst>
              </a:tr>
              <a:tr h="545039"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</a:rPr>
                        <a:t>МБУ «Школа №3»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3661676"/>
                  </a:ext>
                </a:extLst>
              </a:tr>
              <a:tr h="545039"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</a:rPr>
                        <a:t>МБУ «Школа № 13»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58358832"/>
                  </a:ext>
                </a:extLst>
              </a:tr>
              <a:tr h="545039"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</a:rPr>
                        <a:t>МБУ «Школа № 16»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14203858"/>
                  </a:ext>
                </a:extLst>
              </a:tr>
              <a:tr h="545039"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</a:rPr>
                        <a:t>МБУ «Школа № 31»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61579892"/>
                  </a:ext>
                </a:extLst>
              </a:tr>
              <a:tr h="545039"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</a:rPr>
                        <a:t>МБУ «Школа № 44»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6141479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D13FDE05-877F-A7EC-C1AB-4130C9046E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1312407"/>
              </p:ext>
            </p:extLst>
          </p:nvPr>
        </p:nvGraphicFramePr>
        <p:xfrm>
          <a:off x="5673593" y="2860951"/>
          <a:ext cx="4857080" cy="3413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57080">
                  <a:extLst>
                    <a:ext uri="{9D8B030D-6E8A-4147-A177-3AD203B41FA5}">
                      <a16:colId xmlns:a16="http://schemas.microsoft.com/office/drawing/2014/main" val="347591513"/>
                    </a:ext>
                  </a:extLst>
                </a:gridCol>
              </a:tblGrid>
              <a:tr h="446596"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ru-RU" sz="3200" dirty="0">
                          <a:effectLst/>
                        </a:rPr>
                        <a:t>МБУ «Гимназия № 48»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941379"/>
                  </a:ext>
                </a:extLst>
              </a:tr>
              <a:tr h="446596"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ru-RU" sz="3200" dirty="0">
                          <a:effectLst/>
                        </a:rPr>
                        <a:t>МБУ «Школа №56»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4024847"/>
                  </a:ext>
                </a:extLst>
              </a:tr>
              <a:tr h="446596"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ru-RU" sz="3200" dirty="0">
                          <a:effectLst/>
                        </a:rPr>
                        <a:t>МБУ «Школа №59»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61209460"/>
                  </a:ext>
                </a:extLst>
              </a:tr>
              <a:tr h="446596"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ru-RU" sz="3200" dirty="0">
                          <a:effectLst/>
                        </a:rPr>
                        <a:t>МБУ «Школа № 73»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204783"/>
                  </a:ext>
                </a:extLst>
              </a:tr>
              <a:tr h="446596"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ru-RU" sz="3200" dirty="0">
                          <a:effectLst/>
                        </a:rPr>
                        <a:t>МБУ «Школа № 84»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298064"/>
                  </a:ext>
                </a:extLst>
              </a:tr>
              <a:tr h="446596"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ru-RU" sz="3200" dirty="0">
                          <a:effectLst/>
                        </a:rPr>
                        <a:t>МБУ «Школа № 90»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10636323"/>
                  </a:ext>
                </a:extLst>
              </a:tr>
              <a:tr h="446596"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ru-RU" sz="3200" dirty="0">
                          <a:effectLst/>
                        </a:rPr>
                        <a:t>МБУ «Школа №91»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42220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634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8236" y="12184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«Высший пилотаж»</a:t>
            </a:r>
          </a:p>
        </p:txBody>
      </p:sp>
      <p:sp>
        <p:nvSpPr>
          <p:cNvPr id="3" name="Объект 2"/>
          <p:cNvSpPr>
            <a:spLocks noGrp="1"/>
          </p:cNvSpPr>
          <p:nvPr>
            <p:ph type="body" idx="4294967295"/>
          </p:nvPr>
        </p:nvSpPr>
        <p:spPr>
          <a:xfrm>
            <a:off x="2068237" y="1447408"/>
            <a:ext cx="8055528" cy="51043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</a:rPr>
              <a:t>1 степени: 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2060"/>
                </a:solidFill>
              </a:rPr>
              <a:t>- Белогуб Никита, 4в класс, МБУ «Школа № 84»</a:t>
            </a:r>
          </a:p>
          <a:p>
            <a:pPr marL="0" indent="0">
              <a:buNone/>
            </a:pPr>
            <a:endParaRPr lang="ru-RU" sz="24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</a:rPr>
              <a:t>2степени:</a:t>
            </a:r>
          </a:p>
          <a:p>
            <a:pPr>
              <a:buFontTx/>
              <a:buChar char="-"/>
            </a:pPr>
            <a:r>
              <a:rPr lang="ru-RU" sz="2400" dirty="0">
                <a:solidFill>
                  <a:srgbClr val="002060"/>
                </a:solidFill>
              </a:rPr>
              <a:t>Вавилов Сергей 7г, 6а класс, МБУ «Школа № 1»</a:t>
            </a:r>
          </a:p>
          <a:p>
            <a:pPr marL="0" indent="0">
              <a:buNone/>
            </a:pPr>
            <a:endParaRPr lang="ru-RU" sz="24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</a:rPr>
              <a:t>3 степени: 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2060"/>
                </a:solidFill>
              </a:rPr>
              <a:t>- Левченко Дарья, 11а класс, МБУ «Школа № 56» </a:t>
            </a:r>
          </a:p>
          <a:p>
            <a:pPr>
              <a:buFontTx/>
              <a:buChar char="-"/>
            </a:pPr>
            <a:r>
              <a:rPr lang="ru-RU" sz="2400" dirty="0" err="1">
                <a:solidFill>
                  <a:srgbClr val="002060"/>
                </a:solidFill>
              </a:rPr>
              <a:t>Нурдинова</a:t>
            </a:r>
            <a:r>
              <a:rPr lang="ru-RU" sz="2400" dirty="0">
                <a:solidFill>
                  <a:srgbClr val="002060"/>
                </a:solidFill>
              </a:rPr>
              <a:t> Сафьяна, </a:t>
            </a:r>
            <a:r>
              <a:rPr lang="ru-RU" sz="2400" dirty="0" err="1">
                <a:solidFill>
                  <a:srgbClr val="002060"/>
                </a:solidFill>
              </a:rPr>
              <a:t>Лаухина</a:t>
            </a:r>
            <a:r>
              <a:rPr lang="ru-RU" sz="2400" dirty="0">
                <a:solidFill>
                  <a:srgbClr val="002060"/>
                </a:solidFill>
              </a:rPr>
              <a:t> Диана, 3г класс, </a:t>
            </a:r>
            <a:r>
              <a:rPr lang="ru-RU" sz="2400">
                <a:solidFill>
                  <a:srgbClr val="002060"/>
                </a:solidFill>
              </a:rPr>
              <a:t>МБУ </a:t>
            </a:r>
          </a:p>
          <a:p>
            <a:pPr marL="0" indent="0">
              <a:buNone/>
            </a:pPr>
            <a:r>
              <a:rPr lang="ru-RU" sz="2400">
                <a:solidFill>
                  <a:srgbClr val="002060"/>
                </a:solidFill>
              </a:rPr>
              <a:t>«</a:t>
            </a:r>
            <a:r>
              <a:rPr lang="ru-RU" sz="2400" dirty="0">
                <a:solidFill>
                  <a:srgbClr val="002060"/>
                </a:solidFill>
              </a:rPr>
              <a:t>Школа № 91» </a:t>
            </a:r>
          </a:p>
          <a:p>
            <a:pPr marL="0" indent="0">
              <a:buNone/>
            </a:pP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41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5538" y="-12379"/>
            <a:ext cx="7886700" cy="1057915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«Космический полет»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884728" y="802256"/>
            <a:ext cx="8607104" cy="56992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300" b="1" dirty="0">
                <a:solidFill>
                  <a:srgbClr val="002060"/>
                </a:solidFill>
              </a:rPr>
              <a:t>1 степени: </a:t>
            </a:r>
          </a:p>
          <a:p>
            <a:pPr marL="0" indent="0">
              <a:buNone/>
            </a:pPr>
            <a:r>
              <a:rPr lang="ru-RU" sz="2300" dirty="0">
                <a:solidFill>
                  <a:srgbClr val="002060"/>
                </a:solidFill>
              </a:rPr>
              <a:t>- Васючков Дмитрий, 7а класс, МБУ «Школа № 44»</a:t>
            </a:r>
          </a:p>
          <a:p>
            <a:pPr marL="0" indent="0">
              <a:buNone/>
            </a:pPr>
            <a:r>
              <a:rPr lang="ru-RU" sz="2300" dirty="0">
                <a:solidFill>
                  <a:srgbClr val="002060"/>
                </a:solidFill>
              </a:rPr>
              <a:t>- Мамедов Артем, 8б класс, МБУ «Школа № 84»</a:t>
            </a:r>
          </a:p>
          <a:p>
            <a:pPr marL="0" indent="0">
              <a:buNone/>
            </a:pPr>
            <a:r>
              <a:rPr lang="ru-RU" sz="2300" dirty="0">
                <a:solidFill>
                  <a:srgbClr val="002060"/>
                </a:solidFill>
              </a:rPr>
              <a:t>- Савосина Полина, Шалаева Мария, Рысина Эвелина, Руденко Мария, Обухова Дарья, 9б класс, МБУ «Школа № 91»</a:t>
            </a:r>
          </a:p>
          <a:p>
            <a:pPr>
              <a:buFontTx/>
              <a:buChar char="-"/>
            </a:pPr>
            <a:endParaRPr lang="ru-RU" sz="23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300" b="1" dirty="0">
                <a:solidFill>
                  <a:srgbClr val="002060"/>
                </a:solidFill>
              </a:rPr>
              <a:t>2 степени: </a:t>
            </a:r>
          </a:p>
          <a:p>
            <a:pPr marL="0" indent="0">
              <a:buNone/>
            </a:pPr>
            <a:r>
              <a:rPr lang="ru-RU" sz="2300" dirty="0">
                <a:solidFill>
                  <a:srgbClr val="002060"/>
                </a:solidFill>
              </a:rPr>
              <a:t>- 9 класс, МБУ «Школа № 56»</a:t>
            </a:r>
          </a:p>
          <a:p>
            <a:pPr marL="0" indent="0">
              <a:buNone/>
            </a:pPr>
            <a:r>
              <a:rPr lang="ru-RU" sz="2300" dirty="0">
                <a:solidFill>
                  <a:srgbClr val="002060"/>
                </a:solidFill>
              </a:rPr>
              <a:t>- Овчинникова Дарья, 6и класс, МБУ «Школа № 91»</a:t>
            </a:r>
          </a:p>
          <a:p>
            <a:pPr>
              <a:buFontTx/>
              <a:buChar char="-"/>
            </a:pPr>
            <a:endParaRPr lang="ru-RU" sz="23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300" b="1" dirty="0">
                <a:solidFill>
                  <a:srgbClr val="002060"/>
                </a:solidFill>
              </a:rPr>
              <a:t>3 степени:</a:t>
            </a:r>
          </a:p>
          <a:p>
            <a:pPr marL="0" indent="0">
              <a:buNone/>
            </a:pPr>
            <a:r>
              <a:rPr lang="ru-RU" sz="2300" dirty="0">
                <a:solidFill>
                  <a:srgbClr val="002060"/>
                </a:solidFill>
              </a:rPr>
              <a:t>- 5 класс, МБУ «Гимназия 48»</a:t>
            </a:r>
          </a:p>
          <a:p>
            <a:pPr marL="0" indent="0">
              <a:buNone/>
            </a:pPr>
            <a:r>
              <a:rPr lang="ru-RU" sz="2300" dirty="0">
                <a:solidFill>
                  <a:srgbClr val="002060"/>
                </a:solidFill>
              </a:rPr>
              <a:t>- Назаров Артем, Мустафин Данияр, Кочергин Владимир, Кудрякова Олеся, Усманова Луиза, 8в класс, МБУ «Школа № 91»</a:t>
            </a:r>
          </a:p>
          <a:p>
            <a:pPr marL="0" indent="0">
              <a:buNone/>
            </a:pPr>
            <a:r>
              <a:rPr lang="ru-RU" sz="2300" dirty="0">
                <a:solidFill>
                  <a:srgbClr val="002060"/>
                </a:solidFill>
              </a:rPr>
              <a:t>- </a:t>
            </a:r>
            <a:r>
              <a:rPr lang="ru-RU" sz="2300" dirty="0" err="1">
                <a:solidFill>
                  <a:srgbClr val="002060"/>
                </a:solidFill>
              </a:rPr>
              <a:t>Бодин</a:t>
            </a:r>
            <a:r>
              <a:rPr lang="ru-RU" sz="2300" dirty="0">
                <a:solidFill>
                  <a:srgbClr val="002060"/>
                </a:solidFill>
              </a:rPr>
              <a:t>, 8б класс, МБУ «Школа № 73»</a:t>
            </a:r>
          </a:p>
          <a:p>
            <a:pPr>
              <a:buFontTx/>
              <a:buChar char="-"/>
            </a:pPr>
            <a:endParaRPr lang="ru-RU" sz="2300" dirty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endParaRPr lang="ru-RU" sz="23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0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650" y="1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«Полет над уровнем земли»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152651" y="1150282"/>
            <a:ext cx="7961153" cy="5292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</a:rPr>
              <a:t>1 степени: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2060"/>
                </a:solidFill>
              </a:rPr>
              <a:t>- Китаева Виктория, Крысанова София, Соболев Федор, 11б класс, МБУ «Школа № 44»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2060"/>
                </a:solidFill>
              </a:rPr>
              <a:t>- </a:t>
            </a:r>
            <a:r>
              <a:rPr lang="ru-RU" sz="2400" dirty="0" err="1">
                <a:solidFill>
                  <a:srgbClr val="002060"/>
                </a:solidFill>
              </a:rPr>
              <a:t>Яромонова</a:t>
            </a:r>
            <a:r>
              <a:rPr lang="ru-RU" sz="2400" dirty="0">
                <a:solidFill>
                  <a:srgbClr val="002060"/>
                </a:solidFill>
              </a:rPr>
              <a:t> Надежда, 2а класс, МБУ «Школа № 1»</a:t>
            </a:r>
          </a:p>
          <a:p>
            <a:pPr>
              <a:buFontTx/>
              <a:buChar char="-"/>
            </a:pPr>
            <a:endParaRPr lang="ru-RU" sz="24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</a:rPr>
              <a:t>2 степени: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2060"/>
                </a:solidFill>
              </a:rPr>
              <a:t>- 2 класс, МБУ «Гимназия 48»</a:t>
            </a:r>
          </a:p>
          <a:p>
            <a:pPr>
              <a:buFontTx/>
              <a:buChar char="-"/>
            </a:pPr>
            <a:endParaRPr lang="ru-RU" sz="24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</a:rPr>
              <a:t>3 степени: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2060"/>
                </a:solidFill>
              </a:rPr>
              <a:t>-10 класс, МБУ «Гимназия 48»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2060"/>
                </a:solidFill>
              </a:rPr>
              <a:t>- Кузьмина Юлия, Дьяченко Вероника, 8а класс, МБУ «Школа № 44»</a:t>
            </a:r>
          </a:p>
          <a:p>
            <a:pPr marL="0" indent="0">
              <a:buNone/>
            </a:pPr>
            <a:endParaRPr lang="ru-RU" sz="24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903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FF773B-AE25-E785-176F-74EB08E1D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154" y="265603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>
                <a:solidFill>
                  <a:srgbClr val="C00000"/>
                </a:solidFill>
              </a:rPr>
              <a:t>УДАЧИ в работе полета 2!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7564DA-1AD5-91CE-30CB-272508D9FDF8}"/>
              </a:ext>
            </a:extLst>
          </p:cNvPr>
          <p:cNvSpPr txBox="1"/>
          <p:nvPr/>
        </p:nvSpPr>
        <p:spPr>
          <a:xfrm>
            <a:off x="128954" y="4201965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0070C0"/>
                </a:solidFill>
              </a:rPr>
              <a:t>ВЫХОДИМ НА МЕЖРЕГИОНАЛЬНЫЙ И МЕЖДУНАРОДНЫЙ УРОВЕНЬ!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3830B0-0F65-0AA9-0359-F8FB1C0EEB8E}"/>
              </a:ext>
            </a:extLst>
          </p:cNvPr>
          <p:cNvSpPr txBox="1"/>
          <p:nvPr/>
        </p:nvSpPr>
        <p:spPr>
          <a:xfrm>
            <a:off x="2311121" y="5496448"/>
            <a:ext cx="7405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C00000"/>
                </a:solidFill>
              </a:rPr>
              <a:t>НЕВОЗМОЖНОЕ ВОЗМОЖНО!</a:t>
            </a:r>
          </a:p>
        </p:txBody>
      </p:sp>
    </p:spTree>
    <p:extLst>
      <p:ext uri="{BB962C8B-B14F-4D97-AF65-F5344CB8AC3E}">
        <p14:creationId xmlns:p14="http://schemas.microsoft.com/office/powerpoint/2010/main" val="2441324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950ADA-BB24-0D25-E755-83E0FA617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97" y="114551"/>
            <a:ext cx="6530363" cy="814921"/>
          </a:xfrm>
        </p:spPr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Актуальность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BB8FC6-9908-4BE1-7B35-5324FEF7B1EA}"/>
              </a:ext>
            </a:extLst>
          </p:cNvPr>
          <p:cNvSpPr txBox="1"/>
          <p:nvPr/>
        </p:nvSpPr>
        <p:spPr>
          <a:xfrm>
            <a:off x="713434" y="1004835"/>
            <a:ext cx="103698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Стратегия развития воспитания в РФ на период до 2025 года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/>
              <a:t>Развитие российской экономики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dirty="0"/>
              <a:t>Социализация детей для успешной адаптации в обществе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6C09623-2A27-B996-C8CF-A5867F294D66}"/>
              </a:ext>
            </a:extLst>
          </p:cNvPr>
          <p:cNvSpPr/>
          <p:nvPr/>
        </p:nvSpPr>
        <p:spPr>
          <a:xfrm>
            <a:off x="282343" y="4310743"/>
            <a:ext cx="11745534" cy="2547257"/>
          </a:xfrm>
          <a:prstGeom prst="rect">
            <a:avLst/>
          </a:pr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u="sng" dirty="0">
                <a:solidFill>
                  <a:srgbClr val="FF0000"/>
                </a:solidFill>
              </a:rPr>
              <a:t>Государственная политика:</a:t>
            </a:r>
          </a:p>
          <a:p>
            <a:pPr marL="457200" indent="-457200" algn="ctr">
              <a:buFontTx/>
              <a:buChar char="-"/>
            </a:pPr>
            <a:r>
              <a:rPr lang="ru-RU" sz="3200" dirty="0">
                <a:solidFill>
                  <a:srgbClr val="FF0000"/>
                </a:solidFill>
              </a:rPr>
              <a:t>социальное благополучие, удовлетворенность потребностей школьников (самоопределение, использование потенциала)</a:t>
            </a:r>
          </a:p>
          <a:p>
            <a:pPr marL="457200" indent="-457200" algn="ctr">
              <a:buFontTx/>
              <a:buChar char="-"/>
            </a:pPr>
            <a:r>
              <a:rPr lang="ru-RU" sz="3200" dirty="0">
                <a:solidFill>
                  <a:srgbClr val="FF0000"/>
                </a:solidFill>
              </a:rPr>
              <a:t>кадры для прорывной экономики</a:t>
            </a:r>
          </a:p>
        </p:txBody>
      </p:sp>
      <p:sp>
        <p:nvSpPr>
          <p:cNvPr id="6" name="Стрелка: вниз 5">
            <a:extLst>
              <a:ext uri="{FF2B5EF4-FFF2-40B4-BE49-F238E27FC236}">
                <a16:creationId xmlns:a16="http://schemas.microsoft.com/office/drawing/2014/main" id="{423CF80C-1D1D-4B6B-1310-8B76C433DF33}"/>
              </a:ext>
            </a:extLst>
          </p:cNvPr>
          <p:cNvSpPr/>
          <p:nvPr/>
        </p:nvSpPr>
        <p:spPr>
          <a:xfrm>
            <a:off x="4672483" y="3429000"/>
            <a:ext cx="3185328" cy="5325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34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D1D5B0C-0366-22B5-D28D-D37A73FBB7D3}"/>
              </a:ext>
            </a:extLst>
          </p:cNvPr>
          <p:cNvSpPr txBox="1"/>
          <p:nvPr/>
        </p:nvSpPr>
        <p:spPr>
          <a:xfrm>
            <a:off x="338040" y="267709"/>
            <a:ext cx="572756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Социально-экономическое развитие России зависит от выпускника, способного проращивать </a:t>
            </a:r>
            <a:r>
              <a:rPr lang="ru-RU" alt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успешность как собственную, так и страны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F8BAEE8-B5C6-1AC8-A8BF-0BE74FA87F1F}"/>
              </a:ext>
            </a:extLst>
          </p:cNvPr>
          <p:cNvSpPr/>
          <p:nvPr/>
        </p:nvSpPr>
        <p:spPr>
          <a:xfrm>
            <a:off x="184731" y="4371033"/>
            <a:ext cx="11883339" cy="2395021"/>
          </a:xfrm>
          <a:prstGeom prst="rect">
            <a:avLst/>
          </a:pr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FF0000"/>
                </a:solidFill>
              </a:rPr>
              <a:t>Необходимо создать систему воспитательной работы, которая интегрирует деятельность и ее результаты под</a:t>
            </a:r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rgbClr val="FF0000"/>
                </a:solidFill>
              </a:rPr>
              <a:t>ПОТРЕБНОСТИ СТРАНЫ</a:t>
            </a:r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rgbClr val="FF0000"/>
                </a:solidFill>
              </a:rPr>
              <a:t>ПОТРЕБНОСТИ ШКОЛЬНИКА</a:t>
            </a:r>
          </a:p>
        </p:txBody>
      </p:sp>
      <p:sp>
        <p:nvSpPr>
          <p:cNvPr id="3" name="Стрелка: вниз 2">
            <a:extLst>
              <a:ext uri="{FF2B5EF4-FFF2-40B4-BE49-F238E27FC236}">
                <a16:creationId xmlns:a16="http://schemas.microsoft.com/office/drawing/2014/main" id="{842B13FA-2EED-A6CC-04ED-25C6082A5198}"/>
              </a:ext>
            </a:extLst>
          </p:cNvPr>
          <p:cNvSpPr/>
          <p:nvPr/>
        </p:nvSpPr>
        <p:spPr>
          <a:xfrm>
            <a:off x="4426299" y="4038935"/>
            <a:ext cx="3185328" cy="5325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B30C20-E050-B95A-2ABC-0769597E152A}"/>
              </a:ext>
            </a:extLst>
          </p:cNvPr>
          <p:cNvSpPr txBox="1"/>
          <p:nvPr/>
        </p:nvSpPr>
        <p:spPr>
          <a:xfrm>
            <a:off x="7144379" y="334837"/>
            <a:ext cx="41901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 способности необходимо формировать в школе, особенно в воспитательной среде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AD7E5738-2DAD-5F1E-FEDB-DF1449083762}"/>
              </a:ext>
            </a:extLst>
          </p:cNvPr>
          <p:cNvSpPr/>
          <p:nvPr/>
        </p:nvSpPr>
        <p:spPr>
          <a:xfrm>
            <a:off x="1607737" y="1818753"/>
            <a:ext cx="9978014" cy="2220182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u="sng" dirty="0">
                <a:solidFill>
                  <a:schemeClr val="accent2">
                    <a:lumMod val="75000"/>
                  </a:schemeClr>
                </a:solidFill>
              </a:rPr>
              <a:t>Но воспитательная система имеет ряд недостатков: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активны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не все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дети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содержание работы не сбалансировано относительно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социально-экономической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политики РФ/региона, мероприятия носят ситуативный характер, не всегда отражают современную действительность.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У ребенка нет роли проектирования своей деятельности, ему все предлагают в готовом виде</a:t>
            </a:r>
          </a:p>
          <a:p>
            <a:pPr marL="285750" indent="-285750">
              <a:buFontTx/>
              <a:buChar char="-"/>
            </a:pP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26E62246-051E-1C4A-D990-D00551988513}"/>
              </a:ext>
            </a:extLst>
          </p:cNvPr>
          <p:cNvSpPr/>
          <p:nvPr/>
        </p:nvSpPr>
        <p:spPr>
          <a:xfrm>
            <a:off x="6126400" y="763675"/>
            <a:ext cx="756721" cy="261257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id="{08545C32-F17D-45A2-A5C5-A81997D4B8B9}"/>
              </a:ext>
            </a:extLst>
          </p:cNvPr>
          <p:cNvSpPr/>
          <p:nvPr/>
        </p:nvSpPr>
        <p:spPr>
          <a:xfrm rot="5400000">
            <a:off x="8665252" y="718014"/>
            <a:ext cx="470276" cy="1512149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9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D4C3DB-2BD1-0E7D-49FC-2AEF1D42A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756" y="2090057"/>
            <a:ext cx="10564738" cy="2964264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2800" b="1" dirty="0"/>
              <a:t>Цель</a:t>
            </a:r>
            <a:r>
              <a:rPr lang="ru-RU" sz="2800" dirty="0"/>
              <a:t> –  </a:t>
            </a:r>
            <a:br>
              <a:rPr lang="ru-RU" sz="2800" dirty="0"/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становление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гражданской позиции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детей, подготовка их к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успешному вхождению в экономические отношения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 участию в развитии страны с учетом их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возможностей и потребностей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внедрение в воспитательную систему школы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 «Центр управления полетами» 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06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F2A572-2C55-CA2B-8E94-67EFEE49C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020914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B0F0"/>
                </a:solidFill>
              </a:rPr>
              <a:t>ЦУП – центр управления полетами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FEC745-6C9B-2E97-D8B0-D4CD46E9DD87}"/>
              </a:ext>
            </a:extLst>
          </p:cNvPr>
          <p:cNvSpPr txBox="1"/>
          <p:nvPr/>
        </p:nvSpPr>
        <p:spPr>
          <a:xfrm>
            <a:off x="3268226" y="1585352"/>
            <a:ext cx="609432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Центр управления полетами/жизнью </a:t>
            </a:r>
            <a:r>
              <a:rPr lang="ru-RU" dirty="0"/>
              <a:t>находится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 школе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 классе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 команде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у себя лично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F7FEB82-DE01-CC7D-88D7-FA6B77BCBD74}"/>
              </a:ext>
            </a:extLst>
          </p:cNvPr>
          <p:cNvSpPr/>
          <p:nvPr/>
        </p:nvSpPr>
        <p:spPr>
          <a:xfrm>
            <a:off x="512999" y="3155183"/>
            <a:ext cx="10388930" cy="10209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ПОЛЕТ = 1)исследование + проектирование+ внедрение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806645AC-4083-EC77-5699-C6B8DB799ADC}"/>
              </a:ext>
            </a:extLst>
          </p:cNvPr>
          <p:cNvSpPr/>
          <p:nvPr/>
        </p:nvSpPr>
        <p:spPr>
          <a:xfrm>
            <a:off x="1647930" y="4431322"/>
            <a:ext cx="8872694" cy="22407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rgbClr val="FFFF00"/>
                </a:solidFill>
              </a:rPr>
              <a:t>Н – научные, теоретические основания/исследования</a:t>
            </a:r>
          </a:p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rgbClr val="FFFF00"/>
                </a:solidFill>
              </a:rPr>
              <a:t>П – прогрессивное мышление, (нестандартный, креативный, творческий подход)</a:t>
            </a:r>
          </a:p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rgbClr val="FFFF00"/>
                </a:solidFill>
              </a:rPr>
              <a:t>Д – дивергентное мышление (поиск несколько способов решения задач)</a:t>
            </a:r>
          </a:p>
          <a:p>
            <a:pPr algn="ctr">
              <a:lnSpc>
                <a:spcPct val="150000"/>
              </a:lnSpc>
            </a:pPr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31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861715-A7D8-4D11-B1DB-FDED61751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2243" y="456196"/>
            <a:ext cx="2782328" cy="870187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основания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4AC2E0-571F-82C5-8390-8BECAF7FE77E}"/>
              </a:ext>
            </a:extLst>
          </p:cNvPr>
          <p:cNvSpPr txBox="1"/>
          <p:nvPr/>
        </p:nvSpPr>
        <p:spPr>
          <a:xfrm>
            <a:off x="763675" y="1861852"/>
            <a:ext cx="837781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Связь между типами специальностей  и типами профессиональных задач</a:t>
            </a:r>
          </a:p>
          <a:p>
            <a:endParaRPr lang="ru-RU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/>
            </a:r>
            <a:br>
              <a:rPr lang="ru-RU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ru-RU" sz="1800" b="0" i="0" u="sng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1. Гностические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/>
            </a:r>
            <a:br>
              <a:rPr lang="ru-RU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Распознать, различить, определить, оценить, разобраться, проверить</a:t>
            </a:r>
          </a:p>
          <a:p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/>
            </a:r>
            <a:br>
              <a:rPr lang="ru-RU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ru-RU" sz="1800" b="0" i="0" u="sng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2. Преобразующие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/>
            </a:r>
            <a:br>
              <a:rPr lang="ru-RU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Обработать, упорядочить, организовать, воздействовать, обслужить</a:t>
            </a:r>
          </a:p>
          <a:p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/>
            </a:r>
            <a:br>
              <a:rPr lang="ru-RU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ru-RU" sz="1800" b="0" i="0" u="sng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3. </a:t>
            </a:r>
            <a:r>
              <a:rPr lang="ru-RU" sz="1800" b="1" i="0" u="sng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Изыскательские</a:t>
            </a:r>
            <a:r>
              <a:rPr lang="ru-RU" sz="1800" b="0" i="0" u="sng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/>
            </a:r>
            <a:br>
              <a:rPr lang="ru-RU" sz="1800" b="0" i="0" u="sng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Изобрести, придумать, найти новый результат, образец, вариант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0988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755F5C-4A94-7D9D-AB1E-8ED4D51C6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580" y="365760"/>
            <a:ext cx="11977635" cy="136255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Уровни организации полетов: </a:t>
            </a:r>
            <a:r>
              <a:rPr lang="ru-RU" dirty="0"/>
              <a:t/>
            </a:r>
            <a:br>
              <a:rPr lang="ru-RU" dirty="0"/>
            </a:b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группа-класс-школа-сеть </a:t>
            </a:r>
            <a:r>
              <a:rPr lang="ru-RU" sz="2700" dirty="0">
                <a:solidFill>
                  <a:schemeClr val="accent1">
                    <a:lumMod val="50000"/>
                  </a:schemeClr>
                </a:solidFill>
              </a:rPr>
              <a:t>(сетевой фестиваль «Полет к новым орбитам»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E9BF35-9B05-1384-D4CF-D2F7FC58FC88}"/>
              </a:ext>
            </a:extLst>
          </p:cNvPr>
          <p:cNvSpPr txBox="1"/>
          <p:nvPr/>
        </p:nvSpPr>
        <p:spPr>
          <a:xfrm>
            <a:off x="331596" y="1938723"/>
            <a:ext cx="10349802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/>
            </a:r>
            <a:br>
              <a:rPr lang="ru-RU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ru-RU" sz="1800" b="0" i="0" u="none" strike="noStrike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1 этап</a:t>
            </a:r>
          </a:p>
          <a:p>
            <a:r>
              <a:rPr lang="ru-RU" sz="1800" b="0" i="0" u="sng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ТРЕБОВАНИЕ К ИССЛЕДОВАТЕЛЬСКОЙ части полета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/>
            </a:r>
            <a:br>
              <a:rPr lang="ru-RU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1. Что такое успех </a:t>
            </a:r>
          </a:p>
          <a:p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2. В каких областях бывает успех </a:t>
            </a:r>
          </a:p>
          <a:p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3. Анализ стратегии достижения успеха успешных людей ( не менее 2 человек из разных сфер, приветствуется из нашего региона, города) </a:t>
            </a:r>
          </a:p>
          <a:p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4.Анализ трудностей успешных людей </a:t>
            </a:r>
          </a:p>
          <a:p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5. Вывод -ключи успеха</a:t>
            </a:r>
          </a:p>
          <a:p>
            <a:r>
              <a:rPr lang="ru-RU" dirty="0">
                <a:solidFill>
                  <a:srgbClr val="0070C0"/>
                </a:solidFill>
                <a:latin typeface="Calibri" panose="020F0502020204030204" pitchFamily="34" charset="0"/>
              </a:rPr>
              <a:t>2 этап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/>
            </a:r>
            <a:br>
              <a:rPr lang="ru-RU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ru-RU" sz="1800" b="0" i="0" u="sng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ТРЕБОВАНИЯ К ПРОЕКТНОЙ части полета </a:t>
            </a:r>
          </a:p>
          <a:p>
            <a:pPr marL="342900" indent="-342900">
              <a:buAutoNum type="arabicPeriod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Мой образ жизни в 50 лет (моя семья, мой дом , моя работа и т.д.) за два образа повышенная стоимость </a:t>
            </a:r>
            <a:r>
              <a:rPr lang="ru-RU" sz="18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(взращиваем дивергентность мышления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)</a:t>
            </a:r>
          </a:p>
          <a:p>
            <a:pPr marL="342900" indent="-342900">
              <a:buAutoNum type="arabicPeriod"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 Мой путь достижения (шаги по годам), шаги на этот год</a:t>
            </a:r>
            <a:endParaRPr lang="ru-RU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b="1" dirty="0">
                <a:solidFill>
                  <a:srgbClr val="0070C0"/>
                </a:solidFill>
                <a:latin typeface="Calibri" panose="020F0502020204030204" pitchFamily="34" charset="0"/>
              </a:rPr>
              <a:t>3</a:t>
            </a:r>
            <a:r>
              <a:rPr lang="ru-RU" dirty="0">
                <a:solidFill>
                  <a:srgbClr val="0070C0"/>
                </a:solidFill>
                <a:latin typeface="Calibri" panose="020F0502020204030204" pitchFamily="34" charset="0"/>
              </a:rPr>
              <a:t> этап </a:t>
            </a:r>
            <a:r>
              <a:rPr lang="ru-RU" sz="1800" i="0" u="sng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Внедрение проектной части</a:t>
            </a:r>
            <a:endParaRPr lang="ru-RU" u="sng" dirty="0"/>
          </a:p>
        </p:txBody>
      </p:sp>
    </p:spTree>
    <p:extLst>
      <p:ext uri="{BB962C8B-B14F-4D97-AF65-F5344CB8AC3E}">
        <p14:creationId xmlns:p14="http://schemas.microsoft.com/office/powerpoint/2010/main" val="214953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499E2A-F3A1-799D-BB2B-5D59809B4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27" y="365759"/>
            <a:ext cx="10660236" cy="1773091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СМЕННОСТЬ РОЛЕЙ в полете</a:t>
            </a:r>
            <a:r>
              <a:rPr lang="ru-RU" dirty="0">
                <a:solidFill>
                  <a:srgbClr val="0070C0"/>
                </a:solidFill>
              </a:rPr>
              <a:t>– как инструмент взращивания ресурсов, компетенций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5031A2-1E28-6B82-DEFA-F285174ECA5E}"/>
              </a:ext>
            </a:extLst>
          </p:cNvPr>
          <p:cNvSpPr txBox="1"/>
          <p:nvPr/>
        </p:nvSpPr>
        <p:spPr>
          <a:xfrm>
            <a:off x="3479242" y="2279527"/>
            <a:ext cx="784525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/>
              <a:t>Командир Центра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/>
              <a:t>Тайм менеджер полета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/>
              <a:t>Инструктор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/>
              <a:t>Пресс секретарь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/>
              <a:t>Медиа рубка (команда)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/>
              <a:t>Диспетчер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/>
              <a:t>Стюард-медиатор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/>
              <a:t>Конструктор</a:t>
            </a:r>
          </a:p>
        </p:txBody>
      </p:sp>
    </p:spTree>
    <p:extLst>
      <p:ext uri="{BB962C8B-B14F-4D97-AF65-F5344CB8AC3E}">
        <p14:creationId xmlns:p14="http://schemas.microsoft.com/office/powerpoint/2010/main" val="11647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754A20-DDCB-3F12-1F70-377FAC822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268" y="922050"/>
            <a:ext cx="11997732" cy="13255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u="sng" dirty="0">
                <a:solidFill>
                  <a:srgbClr val="0070C0"/>
                </a:solidFill>
              </a:rPr>
              <a:t>СТАРТУЕМ!</a:t>
            </a:r>
            <a:br>
              <a:rPr lang="ru-RU" sz="2700" u="sng" dirty="0">
                <a:solidFill>
                  <a:srgbClr val="0070C0"/>
                </a:solidFill>
              </a:rPr>
            </a:br>
            <a:r>
              <a:rPr lang="ru-RU" sz="2700" b="1" u="sng" dirty="0">
                <a:solidFill>
                  <a:srgbClr val="C00000"/>
                </a:solidFill>
              </a:rPr>
              <a:t/>
            </a:r>
            <a:br>
              <a:rPr lang="ru-RU" sz="2700" b="1" u="sng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0070C0"/>
                </a:solidFill>
              </a:rPr>
              <a:t>ПОЛЕТ 2 «ЗОЖ. Физика тела»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280D6C-C63A-0AF0-B862-0AA226C3DCAD}"/>
              </a:ext>
            </a:extLst>
          </p:cNvPr>
          <p:cNvSpPr txBox="1"/>
          <p:nvPr/>
        </p:nvSpPr>
        <p:spPr>
          <a:xfrm>
            <a:off x="2532184" y="5136871"/>
            <a:ext cx="6772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Все вопросы в чате, по телефону 89653846692 Наталья Александровна Штурбина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BA60F4-22FB-D35B-D974-2A0E0EC97BB1}"/>
              </a:ext>
            </a:extLst>
          </p:cNvPr>
          <p:cNvSpPr txBox="1"/>
          <p:nvPr/>
        </p:nvSpPr>
        <p:spPr>
          <a:xfrm>
            <a:off x="2532184" y="3092746"/>
            <a:ext cx="7445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НЕВОЗМОЖНОЕ ВОЗМОЖНО!</a:t>
            </a:r>
          </a:p>
          <a:p>
            <a:pPr algn="ctr"/>
            <a:r>
              <a:rPr lang="ru-RU" b="1" dirty="0">
                <a:solidFill>
                  <a:srgbClr val="C00000"/>
                </a:solidFill>
              </a:rPr>
              <a:t>УДАЧИ НАМ!</a:t>
            </a:r>
          </a:p>
        </p:txBody>
      </p:sp>
    </p:spTree>
    <p:extLst>
      <p:ext uri="{BB962C8B-B14F-4D97-AF65-F5344CB8AC3E}">
        <p14:creationId xmlns:p14="http://schemas.microsoft.com/office/powerpoint/2010/main" val="51762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906</Words>
  <Application>Microsoft Office PowerPoint</Application>
  <PresentationFormat>Широкоэкранный</PresentationFormat>
  <Paragraphs>122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15</vt:i4>
      </vt:variant>
    </vt:vector>
  </HeadingPairs>
  <TitlesOfParts>
    <vt:vector size="26" baseType="lpstr">
      <vt:lpstr>Arial</vt:lpstr>
      <vt:lpstr>Calibri</vt:lpstr>
      <vt:lpstr>Calibri Light</vt:lpstr>
      <vt:lpstr>Euphemia</vt:lpstr>
      <vt:lpstr>Times New Roman</vt:lpstr>
      <vt:lpstr>Wingdings</vt:lpstr>
      <vt:lpstr>Wingdings 2</vt:lpstr>
      <vt:lpstr>HDOfficeLightV0</vt:lpstr>
      <vt:lpstr>1_HDOfficeLightV0</vt:lpstr>
      <vt:lpstr>2_HDOfficeLightV0</vt:lpstr>
      <vt:lpstr>Тема Office</vt:lpstr>
      <vt:lpstr>Презентация PowerPoint</vt:lpstr>
      <vt:lpstr>Актуальность</vt:lpstr>
      <vt:lpstr>Презентация PowerPoint</vt:lpstr>
      <vt:lpstr>Цель –   становление гражданской позиции детей, подготовка их к успешному вхождению в экономические отношения, к участию в развитии страны с учетом их возможностей и потребностей через внедрение в воспитательную систему школы модели «Центр управления полетами» </vt:lpstr>
      <vt:lpstr>ЦУП – центр управления полетами </vt:lpstr>
      <vt:lpstr>основания</vt:lpstr>
      <vt:lpstr>Уровни организации полетов:  группа-класс-школа-сеть (сетевой фестиваль «Полет к новым орбитам»</vt:lpstr>
      <vt:lpstr>СМЕННОСТЬ РОЛЕЙ в полете– как инструмент взращивания ресурсов, компетенций</vt:lpstr>
      <vt:lpstr>СТАРТУЕМ!  ПОЛЕТ 2 «ЗОЖ. Физика тела»</vt:lpstr>
      <vt:lpstr>Сетевой фестиваль  «Полет к новым орбитам» итоги полета 1</vt:lpstr>
      <vt:lpstr>БЛАГОДАРНОСТЬ ШКОЛАМ директорам, командам, сотрудникам  за качественную работу в проекте!</vt:lpstr>
      <vt:lpstr>«Высший пилотаж»</vt:lpstr>
      <vt:lpstr>«Космический полет»</vt:lpstr>
      <vt:lpstr>«Полет над уровнем земли»</vt:lpstr>
      <vt:lpstr>УДАЧИ в работе полета 2!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2019-04-07T20:01:47Z</dcterms:created>
  <dcterms:modified xsi:type="dcterms:W3CDTF">2023-01-03T09:50:18Z</dcterms:modified>
</cp:coreProperties>
</file>